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96" r:id="rId2"/>
    <p:sldId id="399" r:id="rId3"/>
    <p:sldId id="449" r:id="rId4"/>
    <p:sldId id="401" r:id="rId5"/>
    <p:sldId id="467" r:id="rId6"/>
    <p:sldId id="468" r:id="rId7"/>
    <p:sldId id="470" r:id="rId8"/>
    <p:sldId id="471" r:id="rId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7" autoAdjust="0"/>
    <p:restoredTop sz="85045" autoAdjust="0"/>
  </p:normalViewPr>
  <p:slideViewPr>
    <p:cSldViewPr snapToGrid="0" snapToObjects="1">
      <p:cViewPr varScale="1">
        <p:scale>
          <a:sx n="163" d="100"/>
          <a:sy n="163" d="100"/>
        </p:scale>
        <p:origin x="192" y="21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Regular Expressions</a:t>
            </a:r>
            <a:br>
              <a:rPr lang="en-US" dirty="0"/>
            </a:br>
            <a:r>
              <a:rPr lang="en-US" dirty="0"/>
              <a:t>in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16736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2400" dirty="0"/>
              <a:t>Creating a Sample Test Program</a:t>
            </a:r>
          </a:p>
          <a:p>
            <a:r>
              <a:rPr lang="en-US" sz="2400" dirty="0"/>
              <a:t>Java Highlights</a:t>
            </a:r>
          </a:p>
          <a:p>
            <a:r>
              <a:rPr lang="en-US" sz="2400" dirty="0"/>
              <a:t>Example Scenario</a:t>
            </a:r>
          </a:p>
        </p:txBody>
      </p:sp>
    </p:spTree>
    <p:extLst>
      <p:ext uri="{BB962C8B-B14F-4D97-AF65-F5344CB8AC3E}">
        <p14:creationId xmlns:p14="http://schemas.microsoft.com/office/powerpoint/2010/main" val="86451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Creating a Sample Test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400" dirty="0"/>
              <a:t>Focus on what you want to understand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sz="2000" dirty="0"/>
              <a:t>REs in code, specifically Java</a:t>
            </a:r>
            <a:endParaRPr lang="en-US" sz="2200" dirty="0"/>
          </a:p>
          <a:p>
            <a:pPr>
              <a:spcBef>
                <a:spcPts val="800"/>
              </a:spcBef>
            </a:pPr>
            <a:r>
              <a:rPr lang="en-US" sz="2400" dirty="0"/>
              <a:t>Allow for mutability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sz="2000" dirty="0"/>
              <a:t>Modify the text to examine</a:t>
            </a:r>
          </a:p>
          <a:p>
            <a:pPr lvl="1"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sz="2000" dirty="0"/>
              <a:t>(re)-Compile different REs</a:t>
            </a:r>
            <a:endParaRPr lang="en-US" sz="2200" dirty="0"/>
          </a:p>
          <a:p>
            <a:pPr>
              <a:spcBef>
                <a:spcPts val="800"/>
              </a:spcBef>
            </a:pPr>
            <a:r>
              <a:rPr lang="en-US" sz="2400" dirty="0"/>
              <a:t>Menu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Print state</a:t>
            </a:r>
          </a:p>
          <a:p>
            <a:pPr>
              <a:spcBef>
                <a:spcPts val="800"/>
              </a:spcBef>
            </a:pPr>
            <a:r>
              <a:rPr lang="en-US" sz="2400" dirty="0"/>
              <a:t>Print results</a:t>
            </a:r>
            <a:endParaRPr lang="en-US" dirty="0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Java 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BAE04C-6F47-264F-B8D9-FECCD841B1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1141046"/>
            <a:ext cx="4642717" cy="3821723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re = new String( "\\d"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some_tokens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 pattern =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Pattern.compile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 =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Pattern.compile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Matcher match =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pattern.matcher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match.find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"Matching String:   " +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match.group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"Starting Index:    " +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match.start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"Ending Index:      " +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match.end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some_tokens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pattern.split</a:t>
            </a:r>
            <a:r>
              <a:rPr lang="en-US" sz="1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(text);</a:t>
            </a:r>
          </a:p>
        </p:txBody>
      </p:sp>
    </p:spTree>
    <p:extLst>
      <p:ext uri="{BB962C8B-B14F-4D97-AF65-F5344CB8AC3E}">
        <p14:creationId xmlns:p14="http://schemas.microsoft.com/office/powerpoint/2010/main" val="82801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Java 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BAE04C-6F47-264F-B8D9-FECCD841B1B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57530" y="63011"/>
            <a:ext cx="6026040" cy="5017477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java.util.regex.Pattern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java.util.regex.Matcher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re = new String( "\\d"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some_tokens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 pattern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Pattern.compile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Pattern.compile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Matcher match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pattern.matcher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match.find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"Matching String: " +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match.group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"Starting Index:  " +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match.start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"Ending Index:    " +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match.end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);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some_tokens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pattern.split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(text);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CBD803-55F4-4F41-9D36-B84FEA9163A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98646" y="63011"/>
                <a:ext cx="3415323" cy="35555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28600" indent="-228600" algn="l" rtl="0" eaLnBrk="1" fontAlgn="base" hangingPunct="1">
                  <a:spcBef>
                    <a:spcPts val="20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sz="2000"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1pPr>
                <a:lvl2pPr marL="4572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2pPr>
                <a:lvl3pPr marL="6858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3pPr>
                <a:lvl4pPr marL="9144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/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4pPr>
                <a:lvl5pPr marL="1143000" indent="-228600" algn="l" rtl="0" eaLnBrk="1" fontAlgn="base" hangingPunct="1">
                  <a:spcBef>
                    <a:spcPts val="600"/>
                  </a:spcBef>
                  <a:spcAft>
                    <a:spcPct val="0"/>
                  </a:spcAft>
                  <a:buClr>
                    <a:schemeClr val="accent3">
                      <a:lumMod val="60000"/>
                      <a:lumOff val="40000"/>
                    </a:schemeClr>
                  </a:buClr>
                  <a:buSzPct val="75000"/>
                  <a:buFont typeface="Wingdings" charset="2"/>
                  <a:buChar char="n"/>
                  <a:defRPr kern="1200">
                    <a:solidFill>
                      <a:schemeClr val="accent1"/>
                    </a:solidFill>
                    <a:latin typeface="Cambria"/>
                    <a:ea typeface="MS PGothic" panose="020B0600070205080204" pitchFamily="34" charset="-128"/>
                    <a:cs typeface="Cambria"/>
                  </a:defRPr>
                </a:lvl5pPr>
                <a:lvl6pPr marL="1377950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603375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830388" indent="-228600" algn="l" defTabSz="914400" rtl="0" eaLnBrk="1" latinLnBrk="0" hangingPunct="1">
                  <a:spcBef>
                    <a:spcPct val="20000"/>
                  </a:spcBef>
                  <a:buClr>
                    <a:schemeClr val="accent1">
                      <a:lumMod val="60000"/>
                      <a:lumOff val="40000"/>
                    </a:schemeClr>
                  </a:buClr>
                  <a:buSzPct val="75000"/>
                  <a:buFont typeface="Wingdings" pitchFamily="2" charset="2"/>
                  <a:buChar char=""/>
                  <a:defRPr lang="en-US" sz="1800" kern="1200" baseline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0574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"/>
                  <a:defRPr lang="en-US" sz="1800" kern="1200" baseline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Package </a:t>
                </a:r>
                <a:r>
                  <a:rPr lang="en-US" sz="16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regex</a:t>
                </a: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: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class Pattern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class Matcher</a:t>
                </a: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RE:  match digits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Escape sequence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-for-</a:t>
                </a: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 back</a:t>
                </a: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slashes</a:t>
                </a:r>
                <a:endParaRPr lang="en-US" dirty="0">
                  <a:solidFill>
                    <a:schemeClr val="tx1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(re)-Compile pattern</a:t>
                </a:r>
              </a:p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Identify matches</a:t>
                </a:r>
              </a:p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Find next match: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group()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the matched string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start()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inclusive index</a:t>
                </a:r>
              </a:p>
              <a:p>
                <a:pPr lvl="1" defTabSz="914400">
                  <a:spcBef>
                    <a:spcPts val="100"/>
                  </a:spcBef>
                  <a:buFont typeface="Lucida Grande Bold" panose="020B0600040502020204" pitchFamily="34" charset="0"/>
                  <a:buChar char="↳"/>
                </a:pPr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end()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exclusive index</a:t>
                </a:r>
              </a:p>
              <a:p>
                <a:pPr defTabSz="914400">
                  <a:spcBef>
                    <a:spcPts val="100"/>
                  </a:spcBef>
                </a:pPr>
                <a:r>
                  <a:rPr 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cs typeface="Consolas" panose="020B0609020204030204" pitchFamily="49" charset="0"/>
                  </a:rPr>
                  <a:t>Split around matches</a:t>
                </a:r>
                <a:endParaRPr lang="en-US" sz="1800" dirty="0">
                  <a:solidFill>
                    <a:schemeClr val="accent3"/>
                  </a:solidFill>
                  <a:latin typeface="Cambria" panose="02040503050406030204" pitchFamily="18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4CBD803-55F4-4F41-9D36-B84FEA916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8646" y="63011"/>
                <a:ext cx="3415323" cy="3555512"/>
              </a:xfrm>
              <a:prstGeom prst="rect">
                <a:avLst/>
              </a:prstGeom>
              <a:blipFill>
                <a:blip r:embed="rId2"/>
                <a:stretch>
                  <a:fillRect t="-1064" b="-1773"/>
                </a:stretch>
              </a:blipFill>
              <a:ln>
                <a:solidFill>
                  <a:schemeClr val="tx1"/>
                </a:solidFill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00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Text to Examine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93510" y="1486636"/>
            <a:ext cx="4775578" cy="1616072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Lyrics</a:t>
            </a:r>
            <a:r>
              <a:rPr lang="en-US" dirty="0"/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"...They say two-thousand-zero-zero party over\n\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tOops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out of time\n\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tSo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tonight I'm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gonna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party like it's 1999...”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C77F6F-2701-AB4E-907A-472837C49EEF}"/>
              </a:ext>
            </a:extLst>
          </p:cNvPr>
          <p:cNvSpPr txBox="1">
            <a:spLocks/>
          </p:cNvSpPr>
          <p:nvPr/>
        </p:nvSpPr>
        <p:spPr bwMode="auto">
          <a:xfrm>
            <a:off x="5570413" y="2283805"/>
            <a:ext cx="2297723" cy="174111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"111-222-3333, 222-333-4444, 333 444 5555, 555.666.7777, (666) 777-8888, (777) 888.9999"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0E571B-9BB9-1540-88A0-1ED263A137A9}"/>
              </a:ext>
            </a:extLst>
          </p:cNvPr>
          <p:cNvSpPr txBox="1">
            <a:spLocks/>
          </p:cNvSpPr>
          <p:nvPr/>
        </p:nvSpPr>
        <p:spPr bwMode="auto">
          <a:xfrm>
            <a:off x="5470768" y="1851764"/>
            <a:ext cx="2497015" cy="43204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/>
              <a:t>Telephone Numbers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F115A6-07C9-BB4C-A2E1-6DFF5F52D258}"/>
              </a:ext>
            </a:extLst>
          </p:cNvPr>
          <p:cNvSpPr txBox="1">
            <a:spLocks/>
          </p:cNvSpPr>
          <p:nvPr/>
        </p:nvSpPr>
        <p:spPr bwMode="auto">
          <a:xfrm>
            <a:off x="393510" y="3102708"/>
            <a:ext cx="3858059" cy="14089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/>
              <a:t>HTML</a:t>
            </a: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"&lt;html&gt;&lt;title&gt;example&lt;/title&gt;&lt;body&gt;the body of the example&lt;/body&gt;&lt;/html&gt;"</a:t>
            </a:r>
          </a:p>
        </p:txBody>
      </p:sp>
    </p:spTree>
    <p:extLst>
      <p:ext uri="{BB962C8B-B14F-4D97-AF65-F5344CB8AC3E}">
        <p14:creationId xmlns:p14="http://schemas.microsoft.com/office/powerpoint/2010/main" val="254181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/>
              <a:t>What is matched by these REs?  Try them out!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&lt;.*?&gt;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&lt;[^/].+?&gt;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&lt;/.+?&gt;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(\([0-9]{3}\)|[0-9]{3})[ -][0-9]{3}[ -][0-9]{4}</a:t>
            </a:r>
          </a:p>
        </p:txBody>
      </p:sp>
    </p:spTree>
    <p:extLst>
      <p:ext uri="{BB962C8B-B14F-4D97-AF65-F5344CB8AC3E}">
        <p14:creationId xmlns:p14="http://schemas.microsoft.com/office/powerpoint/2010/main" val="420745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Sample 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121016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Using the telephone numbers and REs already provided, as well as these additional </a:t>
            </a:r>
            <a:r>
              <a:rPr lang="en-US" sz="2400" dirty="0">
                <a:solidFill>
                  <a:schemeClr val="accent3"/>
                </a:solidFill>
              </a:rPr>
              <a:t>valid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invalid</a:t>
            </a:r>
            <a:r>
              <a:rPr lang="en-US" sz="2400" dirty="0">
                <a:solidFill>
                  <a:schemeClr val="tx1"/>
                </a:solidFill>
              </a:rPr>
              <a:t> numbers, what would be the grammar for our telephone numbers?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ADDA07-5A8C-1B4D-B77A-735B778AF09F}"/>
              </a:ext>
            </a:extLst>
          </p:cNvPr>
          <p:cNvSpPr txBox="1">
            <a:spLocks/>
          </p:cNvSpPr>
          <p:nvPr/>
        </p:nvSpPr>
        <p:spPr bwMode="auto">
          <a:xfrm>
            <a:off x="3954585" y="2571750"/>
            <a:ext cx="2352809" cy="13987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sz="2400" u="sng" dirty="0">
                <a:solidFill>
                  <a:schemeClr val="tx2">
                    <a:lumMod val="50000"/>
                    <a:lumOff val="50000"/>
                  </a:schemeClr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Invalid</a:t>
            </a:r>
          </a:p>
          <a:p>
            <a:pPr defTabSz="914400">
              <a:spcBef>
                <a:spcPts val="8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(999) 0000000</a:t>
            </a:r>
          </a:p>
          <a:p>
            <a:pPr defTabSz="914400">
              <a:spcBef>
                <a:spcPts val="8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(000)111-2222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E06319-6A2C-0342-A2DD-7722363A5634}"/>
              </a:ext>
            </a:extLst>
          </p:cNvPr>
          <p:cNvSpPr txBox="1">
            <a:spLocks/>
          </p:cNvSpPr>
          <p:nvPr/>
        </p:nvSpPr>
        <p:spPr bwMode="auto">
          <a:xfrm>
            <a:off x="327868" y="2641794"/>
            <a:ext cx="2352809" cy="13287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sz="2400" u="sng" dirty="0">
                <a:solidFill>
                  <a:schemeClr val="accent3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Valid</a:t>
            </a:r>
          </a:p>
          <a:p>
            <a:pPr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888 999-0000</a:t>
            </a:r>
          </a:p>
        </p:txBody>
      </p:sp>
    </p:spTree>
    <p:extLst>
      <p:ext uri="{BB962C8B-B14F-4D97-AF65-F5344CB8AC3E}">
        <p14:creationId xmlns:p14="http://schemas.microsoft.com/office/powerpoint/2010/main" val="4278426501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5993</TotalTime>
  <Words>524</Words>
  <Application>Microsoft Macintosh PowerPoint</Application>
  <PresentationFormat>On-screen Show (16:9)</PresentationFormat>
  <Paragraphs>93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Using Regular Expressions in Java</vt:lpstr>
      <vt:lpstr>Outline</vt:lpstr>
      <vt:lpstr>Creating a Sample Test Program</vt:lpstr>
      <vt:lpstr>Java Highlights</vt:lpstr>
      <vt:lpstr>Java Highlights</vt:lpstr>
      <vt:lpstr>Sample Text to Examine</vt:lpstr>
      <vt:lpstr>Sample REs</vt:lpstr>
      <vt:lpstr>Sample 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91</cp:revision>
  <cp:lastPrinted>2018-12-14T17:35:19Z</cp:lastPrinted>
  <dcterms:created xsi:type="dcterms:W3CDTF">2018-12-09T21:35:01Z</dcterms:created>
  <dcterms:modified xsi:type="dcterms:W3CDTF">2021-01-17T20:14:47Z</dcterms:modified>
</cp:coreProperties>
</file>